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Nanum Square Round Bold" charset="1" panose="020B0600000101010101"/>
      <p:regular r:id="rId12"/>
    </p:embeddedFont>
    <p:embeddedFont>
      <p:font typeface="Nanum Square Round Bold Bold" charset="1" panose="020B0600000101010101"/>
      <p:regular r:id="rId13"/>
    </p:embeddedFont>
    <p:embeddedFont>
      <p:font typeface="Nanum Square Bold" charset="1" panose="020B0600000101010101"/>
      <p:regular r:id="rId14"/>
    </p:embeddedFont>
    <p:embeddedFont>
      <p:font typeface="Nanum Square Bold Bold" charset="1" panose="020B0600000101010101"/>
      <p:regular r:id="rId15"/>
    </p:embeddedFont>
    <p:embeddedFont>
      <p:font typeface="210 네모진 050" charset="1" panose="02020503020101020101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slides/slide1.xml" Type="http://schemas.openxmlformats.org/officeDocument/2006/relationships/slide"/><Relationship Id="rId18" Target="slides/slide2.xml" Type="http://schemas.openxmlformats.org/officeDocument/2006/relationships/slide"/><Relationship Id="rId19" Target="slides/slide3.xml" Type="http://schemas.openxmlformats.org/officeDocument/2006/relationships/slide"/><Relationship Id="rId2" Target="presProps.xml" Type="http://schemas.openxmlformats.org/officeDocument/2006/relationships/presProps"/><Relationship Id="rId20" Target="slides/slide4.xml" Type="http://schemas.openxmlformats.org/officeDocument/2006/relationships/slide"/><Relationship Id="rId21" Target="slides/slide5.xml" Type="http://schemas.openxmlformats.org/officeDocument/2006/relationships/slide"/><Relationship Id="rId22" Target="slides/slide6.xml" Type="http://schemas.openxmlformats.org/officeDocument/2006/relationships/slide"/><Relationship Id="rId23" Target="slides/slide7.xml" Type="http://schemas.openxmlformats.org/officeDocument/2006/relationships/slide"/><Relationship Id="rId24" Target="slides/slide8.xml" Type="http://schemas.openxmlformats.org/officeDocument/2006/relationships/slide"/><Relationship Id="rId25" Target="slides/slide9.xml" Type="http://schemas.openxmlformats.org/officeDocument/2006/relationships/slide"/><Relationship Id="rId26" Target="slides/slide10.xml" Type="http://schemas.openxmlformats.org/officeDocument/2006/relationships/slide"/><Relationship Id="rId27" Target="slides/slide11.xml" Type="http://schemas.openxmlformats.org/officeDocument/2006/relationships/slide"/><Relationship Id="rId28" Target="slides/slide12.xml" Type="http://schemas.openxmlformats.org/officeDocument/2006/relationships/slide"/><Relationship Id="rId29" Target="slides/slide13.xml" Type="http://schemas.openxmlformats.org/officeDocument/2006/relationships/slide"/><Relationship Id="rId3" Target="viewProps.xml" Type="http://schemas.openxmlformats.org/officeDocument/2006/relationships/viewProps"/><Relationship Id="rId30" Target="slides/slide14.xml" Type="http://schemas.openxmlformats.org/officeDocument/2006/relationships/slide"/><Relationship Id="rId31" Target="slides/slide15.xml" Type="http://schemas.openxmlformats.org/officeDocument/2006/relationships/slide"/><Relationship Id="rId32" Target="slides/slide16.xml" Type="http://schemas.openxmlformats.org/officeDocument/2006/relationships/slide"/><Relationship Id="rId33" Target="slides/slide17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pn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39.png" Type="http://schemas.openxmlformats.org/officeDocument/2006/relationships/image"/><Relationship Id="rId7" Target="../media/image40.png" Type="http://schemas.openxmlformats.org/officeDocument/2006/relationships/image"/><Relationship Id="rId8" Target="../media/image41.pn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gif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gif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gif" Type="http://schemas.openxmlformats.org/officeDocument/2006/relationships/image"/><Relationship Id="rId3" Target="../media/image21.gif" Type="http://schemas.openxmlformats.org/officeDocument/2006/relationships/image"/><Relationship Id="rId4" Target="../media/image22.gif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29433" y="3497769"/>
            <a:ext cx="6406976" cy="3291462"/>
            <a:chOff x="0" y="0"/>
            <a:chExt cx="8542634" cy="438861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25095"/>
              <a:ext cx="8542634" cy="22874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3090"/>
                </a:lnSpc>
              </a:pPr>
              <a:r>
                <a:rPr lang="en-US" sz="11900" spc="-119">
                  <a:solidFill>
                    <a:srgbClr val="3884FD"/>
                  </a:solidFill>
                  <a:latin typeface="210 네모진 050"/>
                </a:rPr>
                <a:t>66days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160949"/>
              <a:ext cx="8542634" cy="8555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320"/>
                </a:lnSpc>
              </a:pPr>
              <a:r>
                <a:rPr lang="en-US" sz="3800">
                  <a:solidFill>
                    <a:srgbClr val="243762"/>
                  </a:solidFill>
                  <a:ea typeface="Nanum Square Round Bold Bold"/>
                </a:rPr>
                <a:t>개발자를 위한 습관 형성 서비스</a:t>
              </a: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9144000" y="9239250"/>
            <a:ext cx="7589385" cy="0"/>
          </a:xfrm>
          <a:prstGeom prst="line">
            <a:avLst/>
          </a:prstGeom>
          <a:ln cap="rnd" w="19050">
            <a:solidFill>
              <a:srgbClr val="243762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9510269" y="1655716"/>
            <a:ext cx="7749031" cy="766449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727910" y="6696838"/>
            <a:ext cx="638500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124">
                <a:solidFill>
                  <a:srgbClr val="000000"/>
                </a:solidFill>
                <a:ea typeface="Montserrat Classic Bold"/>
              </a:rPr>
              <a:t>권성은 김태원 김진호 손예지 성다연 박귀렬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76325"/>
            <a:ext cx="10140706" cy="1242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49"/>
              </a:lnSpc>
            </a:pPr>
            <a:r>
              <a:rPr lang="en-US" sz="8499" spc="-84">
                <a:solidFill>
                  <a:srgbClr val="243762"/>
                </a:solidFill>
                <a:ea typeface="Nanum Square Round Bold Bold"/>
              </a:rPr>
              <a:t>프로젝트 소개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3295937"/>
            <a:ext cx="9247269" cy="1659059"/>
            <a:chOff x="0" y="0"/>
            <a:chExt cx="12329691" cy="221207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1736915" y="-19050"/>
              <a:ext cx="10592777" cy="781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60"/>
                </a:lnSpc>
              </a:pPr>
              <a:r>
                <a:rPr lang="en-US" sz="3800">
                  <a:solidFill>
                    <a:srgbClr val="3884FD"/>
                  </a:solidFill>
                  <a:ea typeface="Nanum Square Bold Bold"/>
                </a:rPr>
                <a:t>챌린지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1736915" y="726179"/>
              <a:ext cx="10592777" cy="1485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>
                  <a:solidFill>
                    <a:srgbClr val="243762"/>
                  </a:solidFill>
                  <a:latin typeface="Nanum Square Round Bold Bold"/>
                </a:rPr>
                <a:t>66일간 설정한 목표에 대한</a:t>
              </a:r>
            </a:p>
            <a:p>
              <a:pPr marL="0" indent="0" lvl="0">
                <a:lnSpc>
                  <a:spcPts val="4500"/>
                </a:lnSpc>
              </a:pPr>
              <a:r>
                <a:rPr lang="en-US" sz="3000">
                  <a:solidFill>
                    <a:srgbClr val="243762"/>
                  </a:solidFill>
                  <a:ea typeface="Nanum Square Round Bold Bold"/>
                </a:rPr>
                <a:t>꾸준한 기록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19050"/>
              <a:ext cx="1103633" cy="781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60"/>
                </a:lnSpc>
              </a:pPr>
              <a:r>
                <a:rPr lang="en-US" sz="3800">
                  <a:solidFill>
                    <a:srgbClr val="3884FD"/>
                  </a:solidFill>
                  <a:latin typeface="Nanum Square Bold Bold"/>
                </a:rPr>
                <a:t>01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5431457"/>
            <a:ext cx="9247269" cy="1659059"/>
            <a:chOff x="0" y="0"/>
            <a:chExt cx="12329691" cy="2212079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1736915" y="-19050"/>
              <a:ext cx="10592777" cy="781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60"/>
                </a:lnSpc>
              </a:pPr>
              <a:r>
                <a:rPr lang="en-US" sz="3800">
                  <a:solidFill>
                    <a:srgbClr val="3884FD"/>
                  </a:solidFill>
                  <a:ea typeface="Nanum Square Bold Bold"/>
                </a:rPr>
                <a:t>그룹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736915" y="726179"/>
              <a:ext cx="10592777" cy="1485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>
                  <a:solidFill>
                    <a:srgbClr val="243762"/>
                  </a:solidFill>
                  <a:ea typeface="Nanum Square Round Bold Bold"/>
                </a:rPr>
                <a:t>같이 성장하는 동료</a:t>
              </a:r>
            </a:p>
            <a:p>
              <a:pPr marL="0" indent="0" lvl="0">
                <a:lnSpc>
                  <a:spcPts val="4500"/>
                </a:lnSpc>
              </a:pPr>
              <a:r>
                <a:rPr lang="en-US" sz="3000">
                  <a:solidFill>
                    <a:srgbClr val="243762"/>
                  </a:solidFill>
                  <a:ea typeface="Nanum Square Round Bold Bold"/>
                </a:rPr>
                <a:t>공동된 목표를 향한 성취의지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19050"/>
              <a:ext cx="1103633" cy="781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60"/>
                </a:lnSpc>
              </a:pPr>
              <a:r>
                <a:rPr lang="en-US" sz="3800">
                  <a:solidFill>
                    <a:srgbClr val="3884FD"/>
                  </a:solidFill>
                  <a:latin typeface="Nanum Square Bold Bold"/>
                </a:rPr>
                <a:t>02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7566977"/>
            <a:ext cx="9247269" cy="1659059"/>
            <a:chOff x="0" y="0"/>
            <a:chExt cx="12329691" cy="2212079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1736915" y="-19050"/>
              <a:ext cx="10592777" cy="781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60"/>
                </a:lnSpc>
              </a:pPr>
              <a:r>
                <a:rPr lang="en-US" sz="3800">
                  <a:solidFill>
                    <a:srgbClr val="3884FD"/>
                  </a:solidFill>
                  <a:ea typeface="Nanum Square Bold Bold"/>
                </a:rPr>
                <a:t>랭킹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736915" y="726179"/>
              <a:ext cx="10592777" cy="1485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>
                  <a:solidFill>
                    <a:srgbClr val="243762"/>
                  </a:solidFill>
                  <a:ea typeface="Nanum Square Round Bold Bold"/>
                </a:rPr>
                <a:t>사용자 간 뱃지 수, 경험치를 두고</a:t>
              </a:r>
            </a:p>
            <a:p>
              <a:pPr marL="0" indent="0" lvl="0">
                <a:lnSpc>
                  <a:spcPts val="4500"/>
                </a:lnSpc>
              </a:pPr>
              <a:r>
                <a:rPr lang="en-US" sz="3000">
                  <a:solidFill>
                    <a:srgbClr val="243762"/>
                  </a:solidFill>
                  <a:ea typeface="Nanum Square Round Bold Bold"/>
                </a:rPr>
                <a:t>랭킹 경쟁을 통한 동기부여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19050"/>
              <a:ext cx="1103633" cy="781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60"/>
                </a:lnSpc>
              </a:pPr>
              <a:r>
                <a:rPr lang="en-US" sz="3800">
                  <a:solidFill>
                    <a:srgbClr val="3884FD"/>
                  </a:solidFill>
                  <a:latin typeface="Nanum Square Bold Bold"/>
                </a:rPr>
                <a:t>03</a:t>
              </a:r>
            </a:p>
          </p:txBody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15021" y="3295937"/>
            <a:ext cx="5644279" cy="5981413"/>
          </a:xfrm>
          <a:prstGeom prst="rect">
            <a:avLst/>
          </a:prstGeom>
        </p:spPr>
      </p:pic>
      <p:sp>
        <p:nvSpPr>
          <p:cNvPr name="AutoShape 16" id="16"/>
          <p:cNvSpPr/>
          <p:nvPr/>
        </p:nvSpPr>
        <p:spPr>
          <a:xfrm rot="0">
            <a:off x="11427073" y="9258300"/>
            <a:ext cx="5832227" cy="0"/>
          </a:xfrm>
          <a:prstGeom prst="line">
            <a:avLst/>
          </a:prstGeom>
          <a:ln cap="rnd" w="19050">
            <a:solidFill>
              <a:srgbClr val="243762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012734" y="2210938"/>
            <a:ext cx="9640467" cy="657753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1028700"/>
            <a:ext cx="5984034" cy="2414006"/>
            <a:chOff x="0" y="0"/>
            <a:chExt cx="7978713" cy="321867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47625"/>
              <a:ext cx="7978713" cy="1671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349"/>
                </a:lnSpc>
              </a:pPr>
              <a:r>
                <a:rPr lang="en-US" sz="8499" spc="-84">
                  <a:solidFill>
                    <a:srgbClr val="3884FD"/>
                  </a:solidFill>
                  <a:ea typeface="Nanum Square Round Bold Bold"/>
                </a:rPr>
                <a:t>챌린지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433603"/>
              <a:ext cx="7064306" cy="792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243762"/>
                  </a:solidFill>
                  <a:ea typeface="Nanum Square Round Bold Bold"/>
                </a:rPr>
                <a:t>확실한 목표를 통한 성취감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001774" y="1586462"/>
            <a:ext cx="7257526" cy="711407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937780" y="2210938"/>
            <a:ext cx="4730553" cy="7681088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028700" y="1028700"/>
            <a:ext cx="5984034" cy="2414006"/>
            <a:chOff x="0" y="0"/>
            <a:chExt cx="7978713" cy="321867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47625"/>
              <a:ext cx="7978713" cy="1671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349"/>
                </a:lnSpc>
              </a:pPr>
              <a:r>
                <a:rPr lang="en-US" sz="8499" spc="-84">
                  <a:solidFill>
                    <a:srgbClr val="3884FD"/>
                  </a:solidFill>
                  <a:ea typeface="Nanum Square Round Bold Bold"/>
                </a:rPr>
                <a:t>그룹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433603"/>
              <a:ext cx="7064306" cy="792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243762"/>
                  </a:solidFill>
                  <a:ea typeface="Nanum Square Round Bold"/>
                </a:rPr>
                <a:t>같이 성장하는 동료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057813" y="1028700"/>
            <a:ext cx="3144940" cy="797028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100431" y="3281188"/>
            <a:ext cx="9608457" cy="6583833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028700" y="1028700"/>
            <a:ext cx="5984034" cy="3033131"/>
            <a:chOff x="0" y="0"/>
            <a:chExt cx="7978713" cy="404417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47625"/>
              <a:ext cx="7978713" cy="1671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349"/>
                </a:lnSpc>
              </a:pPr>
              <a:r>
                <a:rPr lang="en-US" sz="8499" spc="-84">
                  <a:solidFill>
                    <a:srgbClr val="3884FD"/>
                  </a:solidFill>
                  <a:ea typeface="Nanum Square Round Bold Bold"/>
                </a:rPr>
                <a:t>랭킹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433603"/>
              <a:ext cx="7064306" cy="16181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99"/>
                </a:lnSpc>
              </a:pPr>
              <a:r>
                <a:rPr lang="en-US" sz="3499">
                  <a:solidFill>
                    <a:srgbClr val="243762"/>
                  </a:solidFill>
                  <a:ea typeface="Nanum Square Round Bold Bold"/>
                </a:rPr>
                <a:t>경험치</a:t>
              </a:r>
            </a:p>
            <a:p>
              <a:pPr>
                <a:lnSpc>
                  <a:spcPts val="48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243762"/>
                  </a:solidFill>
                  <a:ea typeface="Nanum Square Round Bold Bold"/>
                </a:rPr>
                <a:t>뱃지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726" r="0" b="1726"/>
          <a:stretch>
            <a:fillRect/>
          </a:stretch>
        </p:blipFill>
        <p:spPr>
          <a:xfrm flipH="false" flipV="false" rot="0">
            <a:off x="2174682" y="2315840"/>
            <a:ext cx="13938635" cy="722624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862576"/>
            <a:ext cx="5485373" cy="1242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49"/>
              </a:lnSpc>
            </a:pPr>
            <a:r>
              <a:rPr lang="en-US" sz="8499" spc="-84">
                <a:solidFill>
                  <a:srgbClr val="243762"/>
                </a:solidFill>
                <a:ea typeface="Nanum Square Round Bold Bold"/>
              </a:rPr>
              <a:t>기술 스택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84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14350" y="4044383"/>
            <a:ext cx="2126772" cy="485363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45475" b="24166"/>
          <a:stretch>
            <a:fillRect/>
          </a:stretch>
        </p:blipFill>
        <p:spPr>
          <a:xfrm flipH="false" flipV="false" rot="0">
            <a:off x="1791113" y="6294817"/>
            <a:ext cx="2266588" cy="288302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4631" t="23504" r="0" b="0"/>
          <a:stretch>
            <a:fillRect/>
          </a:stretch>
        </p:blipFill>
        <p:spPr>
          <a:xfrm flipH="false" flipV="false" rot="0">
            <a:off x="3675884" y="6658614"/>
            <a:ext cx="1685892" cy="2599686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8657137" y="4773986"/>
            <a:ext cx="3890860" cy="1063060"/>
            <a:chOff x="0" y="0"/>
            <a:chExt cx="5187813" cy="141741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85725"/>
              <a:ext cx="5187813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ea typeface="Nanum Square Bold Bold"/>
                </a:rPr>
                <a:t>성다연 (FE)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843145"/>
              <a:ext cx="5187813" cy="573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ea typeface="Nanum Square Round Bold Bold"/>
                </a:rPr>
                <a:t>프론트</a:t>
              </a: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6400001" y="4255900"/>
            <a:ext cx="2025517" cy="2025517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rcRect l="0" t="2393" r="0" b="2393"/>
          <a:stretch>
            <a:fillRect/>
          </a:stretch>
        </p:blipFill>
        <p:spPr>
          <a:xfrm flipH="false" flipV="false" rot="0">
            <a:off x="6400001" y="6954243"/>
            <a:ext cx="1862891" cy="1956822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1547850" y="4255900"/>
            <a:ext cx="1705806" cy="2402714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1253362" y="1624015"/>
            <a:ext cx="2294782" cy="229478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1547850" y="7182319"/>
            <a:ext cx="2000294" cy="199552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6098630" y="1624015"/>
            <a:ext cx="2016670" cy="201667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8657137" y="2112085"/>
            <a:ext cx="3890860" cy="1053535"/>
            <a:chOff x="0" y="0"/>
            <a:chExt cx="5187813" cy="1404714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76200"/>
              <a:ext cx="5187813" cy="6731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ea typeface="Nanum Square Bold Bold"/>
                </a:rPr>
                <a:t>김태원 (FE)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830446"/>
              <a:ext cx="5187813" cy="573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ea typeface="Nanum Square Round Bold Bold"/>
                </a:rPr>
                <a:t>챌린지, 유저, 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657137" y="7515864"/>
            <a:ext cx="3890860" cy="1063060"/>
            <a:chOff x="0" y="0"/>
            <a:chExt cx="5187813" cy="1417413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85725"/>
              <a:ext cx="5187813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ea typeface="Nanum Square Bold Bold"/>
                </a:rPr>
                <a:t>손예지 (FE)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843145"/>
              <a:ext cx="5187813" cy="573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ea typeface="Nanum Square Round Bold Bold"/>
                </a:rPr>
                <a:t>프론트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251203" y="1671640"/>
            <a:ext cx="3818726" cy="1241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49"/>
              </a:lnSpc>
            </a:pPr>
            <a:r>
              <a:rPr lang="en-US" sz="8499" spc="-84">
                <a:solidFill>
                  <a:srgbClr val="FFFFFF"/>
                </a:solidFill>
                <a:ea typeface="Nanum Square Round Bold Bold"/>
              </a:rPr>
              <a:t>팀 소개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4059060" y="2011740"/>
            <a:ext cx="3890860" cy="1053535"/>
            <a:chOff x="0" y="0"/>
            <a:chExt cx="5187813" cy="1404713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76200"/>
              <a:ext cx="5187813" cy="673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ea typeface="Nanum Square Bold Bold"/>
                </a:rPr>
                <a:t>권성은 (BE)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830445"/>
              <a:ext cx="5187813" cy="573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ea typeface="Nanum Square Round Bold Bold"/>
                </a:rPr>
                <a:t>인프라, API개발 및 설계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4059060" y="4673641"/>
            <a:ext cx="3890860" cy="1053535"/>
            <a:chOff x="0" y="0"/>
            <a:chExt cx="5187813" cy="1404713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-76200"/>
              <a:ext cx="5187813" cy="673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ea typeface="Nanum Square Bold Bold"/>
                </a:rPr>
                <a:t>김진호 (BE)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830445"/>
              <a:ext cx="5187813" cy="573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Nanum Square Round Bold Bold"/>
                </a:rPr>
                <a:t>API개발 및 설계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4059060" y="7525389"/>
            <a:ext cx="3890860" cy="1053535"/>
            <a:chOff x="0" y="0"/>
            <a:chExt cx="5187813" cy="1404713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0" y="-76200"/>
              <a:ext cx="5187813" cy="673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ea typeface="Nanum Square Bold Bold"/>
                </a:rPr>
                <a:t>박귀렬 (BE)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830445"/>
              <a:ext cx="5187813" cy="573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Nanum Square Round Bold Bold"/>
                </a:rPr>
                <a:t>DBA, API개발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84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622874" y="2510969"/>
            <a:ext cx="6636426" cy="1261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0"/>
              </a:lnSpc>
            </a:pPr>
            <a:r>
              <a:rPr lang="en-US" sz="8600" spc="-86">
                <a:solidFill>
                  <a:srgbClr val="FFFFFF"/>
                </a:solidFill>
                <a:ea typeface="Nanum Square Round Bold Bold"/>
              </a:rPr>
              <a:t>프로젝트 후기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1028700" y="8635737"/>
            <a:ext cx="16230600" cy="0"/>
          </a:xfrm>
          <a:prstGeom prst="line">
            <a:avLst/>
          </a:prstGeom>
          <a:ln cap="rnd" w="19050">
            <a:solidFill>
              <a:srgbClr val="243762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3118029"/>
            <a:ext cx="9594174" cy="614027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5133975"/>
            <a:ext cx="18288000" cy="0"/>
          </a:xfrm>
          <a:prstGeom prst="line">
            <a:avLst/>
          </a:prstGeom>
          <a:ln cap="rnd" w="9525">
            <a:solidFill>
              <a:srgbClr val="2437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-5400000">
            <a:off x="4000500" y="5138738"/>
            <a:ext cx="10287000" cy="0"/>
          </a:xfrm>
          <a:prstGeom prst="line">
            <a:avLst/>
          </a:prstGeom>
          <a:ln cap="flat" w="9525">
            <a:solidFill>
              <a:srgbClr val="24376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407733" y="1365954"/>
            <a:ext cx="6398005" cy="2863145"/>
            <a:chOff x="0" y="0"/>
            <a:chExt cx="8530673" cy="381752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805722"/>
              <a:ext cx="8530673" cy="301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0"/>
                </a:lnSpc>
              </a:pPr>
              <a:r>
                <a:rPr lang="en-US" sz="2400">
                  <a:solidFill>
                    <a:srgbClr val="243762"/>
                  </a:solidFill>
                  <a:latin typeface="Nanum Square Round Bold Bold"/>
                </a:rPr>
                <a:t>TypeScript를 한번쯤은 써보는 프로젝트가 하고 싶었는데 좋은 프론트엔드 팀원들을 만나 많이 배울 수 있었다. 기획부터 개발까지 순조롭진 않았지만 한 단계 한 단계 나아가는 데 있어 의미가 있었던 프로젝트였다. 둥둥섬 팀원들 모두 수고했슴미당 !!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9525"/>
              <a:ext cx="8530673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14058" y="780742"/>
            <a:ext cx="915398" cy="915398"/>
            <a:chOff x="0" y="0"/>
            <a:chExt cx="1220531" cy="1220531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220531" cy="1220531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884FD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139679" y="219741"/>
              <a:ext cx="941174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Nanum Square Round Bold Bold"/>
                </a:rPr>
                <a:t>02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409700" y="6978015"/>
            <a:ext cx="6398005" cy="2280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243762"/>
                </a:solidFill>
                <a:ea typeface="Nanum Square Round Bold Bold"/>
              </a:rPr>
              <a:t>기획한데로 개발하지는 못했지만 계획의 중요성과 확.실.한 소통의 중요성을 느꼈습니다. </a:t>
            </a:r>
          </a:p>
          <a:p>
            <a:pPr>
              <a:lnSpc>
                <a:spcPts val="3600"/>
              </a:lnSpc>
            </a:pPr>
            <a:r>
              <a:rPr lang="en-US" sz="2400">
                <a:solidFill>
                  <a:srgbClr val="243762"/>
                </a:solidFill>
                <a:ea typeface="Nanum Square Round Bold Bold"/>
              </a:rPr>
              <a:t>기술적인 문제로 개발 완성도에 아쉬움이 남았습니다. </a:t>
            </a:r>
          </a:p>
          <a:p>
            <a:pPr marL="0" indent="0" lvl="0">
              <a:lnSpc>
                <a:spcPts val="3600"/>
              </a:lnSpc>
            </a:pPr>
            <a:r>
              <a:rPr lang="en-US" sz="2400">
                <a:solidFill>
                  <a:srgbClr val="243762"/>
                </a:solidFill>
                <a:ea typeface="Nanum Square Round Bold Bold"/>
              </a:rPr>
              <a:t>프론트 화이팅 ! ㅎㅎ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48309" y="6932295"/>
            <a:ext cx="6398005" cy="908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00"/>
              </a:lnSpc>
            </a:pPr>
            <a:r>
              <a:rPr lang="en-US" sz="2400">
                <a:solidFill>
                  <a:srgbClr val="243762"/>
                </a:solidFill>
                <a:ea typeface="Nanum Square Round Bold Bold"/>
              </a:rPr>
              <a:t>스프링과 자바를 처음 써봤는데 짧은 시간안에 (강제로) 많이 성장한 것 같아서 뿌듯함을 느낍니다. 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409700" y="780742"/>
            <a:ext cx="915398" cy="915398"/>
            <a:chOff x="0" y="0"/>
            <a:chExt cx="1220531" cy="1220531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220531" cy="1220531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884FD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139679" y="219741"/>
              <a:ext cx="941174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Nanum Square Round Bold Bold"/>
                </a:rPr>
                <a:t>01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409700" y="5854972"/>
            <a:ext cx="915398" cy="915398"/>
            <a:chOff x="0" y="0"/>
            <a:chExt cx="1220531" cy="1220531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1220531" cy="1220531"/>
              <a:chOff x="0" y="0"/>
              <a:chExt cx="6350000" cy="63500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884FD"/>
              </a:solidFill>
            </p:spPr>
          </p:sp>
        </p:grpSp>
        <p:sp>
          <p:nvSpPr>
            <p:cNvPr name="TextBox 20" id="20"/>
            <p:cNvSpPr txBox="true"/>
            <p:nvPr/>
          </p:nvSpPr>
          <p:spPr>
            <a:xfrm rot="0">
              <a:off x="139679" y="219741"/>
              <a:ext cx="941174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Nanum Square Round Bold Bold"/>
                </a:rPr>
                <a:t>03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348309" y="5854972"/>
            <a:ext cx="915398" cy="915398"/>
            <a:chOff x="0" y="0"/>
            <a:chExt cx="1220531" cy="1220531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1220531" cy="1220531"/>
              <a:chOff x="0" y="0"/>
              <a:chExt cx="6350000" cy="63500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884FD"/>
              </a:solidFill>
            </p:spPr>
          </p:sp>
        </p:grpSp>
        <p:sp>
          <p:nvSpPr>
            <p:cNvPr name="TextBox 24" id="24"/>
            <p:cNvSpPr txBox="true"/>
            <p:nvPr/>
          </p:nvSpPr>
          <p:spPr>
            <a:xfrm rot="0">
              <a:off x="139679" y="219741"/>
              <a:ext cx="941174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Nanum Square Round Bold Bold"/>
                </a:rPr>
                <a:t>04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0214058" y="1902344"/>
            <a:ext cx="6398005" cy="1823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243762"/>
                </a:solidFill>
                <a:ea typeface="Nanum Square Round Bold Bold"/>
              </a:rPr>
              <a:t>많은 고난과 시련이 있었지만 </a:t>
            </a:r>
          </a:p>
          <a:p>
            <a:pPr>
              <a:lnSpc>
                <a:spcPts val="3600"/>
              </a:lnSpc>
            </a:pPr>
            <a:r>
              <a:rPr lang="en-US" sz="2400">
                <a:solidFill>
                  <a:srgbClr val="243762"/>
                </a:solidFill>
                <a:ea typeface="Nanum Square Round Bold Bold"/>
              </a:rPr>
              <a:t>좋은 팀원들 덕분에 화목한 분위기로 마무리할 수 있어 좋았습니다 :)</a:t>
            </a:r>
          </a:p>
          <a:p>
            <a:pPr marL="0" indent="0" lvl="0">
              <a:lnSpc>
                <a:spcPts val="3600"/>
              </a:lnSpc>
            </a:pPr>
            <a:r>
              <a:rPr lang="en-US" sz="2400">
                <a:solidFill>
                  <a:srgbClr val="243762"/>
                </a:solidFill>
                <a:ea typeface="Nanum Square Round Bold Bold"/>
              </a:rPr>
              <a:t>백엔드 화이팅 ! ^^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601822"/>
            <a:ext cx="7589385" cy="3656478"/>
            <a:chOff x="0" y="0"/>
            <a:chExt cx="10119180" cy="487530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true" flipV="false" rot="0">
              <a:off x="1013570" y="0"/>
              <a:ext cx="4175033" cy="4875304"/>
            </a:xfrm>
            <a:prstGeom prst="rect">
              <a:avLst/>
            </a:prstGeom>
          </p:spPr>
        </p:pic>
        <p:sp>
          <p:nvSpPr>
            <p:cNvPr name="AutoShape 4" id="4"/>
            <p:cNvSpPr/>
            <p:nvPr/>
          </p:nvSpPr>
          <p:spPr>
            <a:xfrm rot="0">
              <a:off x="0" y="4843554"/>
              <a:ext cx="10119180" cy="0"/>
            </a:xfrm>
            <a:prstGeom prst="line">
              <a:avLst/>
            </a:prstGeom>
            <a:ln cap="rnd" w="25400">
              <a:solidFill>
                <a:srgbClr val="243762"/>
              </a:solidFill>
              <a:prstDash val="solid"/>
              <a:headEnd type="none" len="sm" w="sm"/>
              <a:tailEnd type="none" len="sm" w="sm"/>
            </a:ln>
          </p:spPr>
        </p:sp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514001" y="2601194"/>
              <a:ext cx="4632446" cy="2274110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7670568" y="3094808"/>
              <a:ext cx="951756" cy="1780496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9639705" y="1019175"/>
            <a:ext cx="6067785" cy="550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75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1177819"/>
            <a:ext cx="6795645" cy="2593530"/>
            <a:chOff x="0" y="0"/>
            <a:chExt cx="9060860" cy="345804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47625"/>
              <a:ext cx="9060860" cy="16982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460"/>
                </a:lnSpc>
              </a:pPr>
              <a:r>
                <a:rPr lang="en-US" sz="8600" spc="-86">
                  <a:solidFill>
                    <a:srgbClr val="3884FD"/>
                  </a:solidFill>
                  <a:latin typeface="Nanum Square Round Bold Bold"/>
                </a:rPr>
                <a:t>Index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006219"/>
              <a:ext cx="8146446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665155" y="1380875"/>
            <a:ext cx="1394026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243762"/>
                </a:solidFill>
                <a:latin typeface="Montserrat Classic Bold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59182" y="1485650"/>
            <a:ext cx="422612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243762"/>
                </a:solidFill>
                <a:ea typeface="Nanum Square Bold Bold"/>
              </a:rPr>
              <a:t>기획 배경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65155" y="2536016"/>
            <a:ext cx="1394026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243762"/>
                </a:solidFill>
                <a:latin typeface="Montserrat Classic Bold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059182" y="2640791"/>
            <a:ext cx="422612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243762"/>
                </a:solidFill>
                <a:ea typeface="Nanum Square Bold Bold"/>
              </a:rPr>
              <a:t>프로젝트 목적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65155" y="3688541"/>
            <a:ext cx="1394026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243762"/>
                </a:solidFill>
                <a:latin typeface="Montserrat Classic Bold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059182" y="3793316"/>
            <a:ext cx="422612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243762"/>
                </a:solidFill>
                <a:ea typeface="Nanum Square Bold Bold"/>
              </a:rPr>
              <a:t>프로젝트 컨셉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65155" y="4841066"/>
            <a:ext cx="1394026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243762"/>
                </a:solidFill>
                <a:latin typeface="Montserrat Classic Bold"/>
              </a:rPr>
              <a:t>04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059182" y="4945841"/>
            <a:ext cx="422612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243762"/>
                </a:solidFill>
                <a:ea typeface="Nanum Square Bold Bold"/>
              </a:rPr>
              <a:t>프로젝트 소개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665155" y="5993591"/>
            <a:ext cx="1394026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243762"/>
                </a:solidFill>
                <a:latin typeface="Montserrat Classic Bold"/>
              </a:rPr>
              <a:t>05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059182" y="6098366"/>
            <a:ext cx="422612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243762"/>
                </a:solidFill>
                <a:ea typeface="Nanum Square Bold Bold"/>
              </a:rPr>
              <a:t>기술 스택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665155" y="7146116"/>
            <a:ext cx="1394026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243762"/>
                </a:solidFill>
                <a:latin typeface="Montserrat Classic Bold"/>
              </a:rPr>
              <a:t>06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059182" y="7250891"/>
            <a:ext cx="422612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243762"/>
                </a:solidFill>
                <a:ea typeface="Nanum Square Bold Bold"/>
              </a:rPr>
              <a:t>팀원 및 역할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665155" y="8298641"/>
            <a:ext cx="1394026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243762"/>
                </a:solidFill>
                <a:latin typeface="Montserrat Classic Bold"/>
              </a:rPr>
              <a:t>07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059182" y="8403416"/>
            <a:ext cx="422612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243762"/>
                </a:solidFill>
                <a:ea typeface="Nanum Square Bold Bold"/>
              </a:rPr>
              <a:t>프로젝트 후기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84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43830" y="3766344"/>
            <a:ext cx="5031416" cy="2754312"/>
            <a:chOff x="0" y="0"/>
            <a:chExt cx="6708554" cy="367241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220595"/>
              <a:ext cx="6220805" cy="14569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ea typeface="Nanum Square Round Bold"/>
                </a:rPr>
                <a:t>개발자로서의 성장을 위한 습관 형성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47625"/>
              <a:ext cx="6708554" cy="1671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349"/>
                </a:lnSpc>
              </a:pPr>
              <a:r>
                <a:rPr lang="en-US" sz="8499" spc="-84">
                  <a:solidFill>
                    <a:srgbClr val="FFFFFF"/>
                  </a:solidFill>
                  <a:ea typeface="Nanum Square Round Bold Bold"/>
                </a:rPr>
                <a:t>기획 배경</a:t>
              </a: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7994297"/>
            <a:ext cx="9474296" cy="0"/>
          </a:xfrm>
          <a:prstGeom prst="line">
            <a:avLst/>
          </a:prstGeom>
          <a:ln cap="rnd" w="19050">
            <a:solidFill>
              <a:srgbClr val="243762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12754" y="1680944"/>
            <a:ext cx="9090242" cy="69251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78685" y="3830184"/>
            <a:ext cx="9227552" cy="500535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701099" y="2360868"/>
            <a:ext cx="7287197" cy="7409329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678685" y="1028700"/>
            <a:ext cx="13903876" cy="2145432"/>
            <a:chOff x="0" y="0"/>
            <a:chExt cx="18538501" cy="286057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47625"/>
              <a:ext cx="18538501" cy="1671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349"/>
                </a:lnSpc>
              </a:pPr>
              <a:r>
                <a:rPr lang="en-US" sz="8499" spc="-84">
                  <a:solidFill>
                    <a:srgbClr val="3884FD"/>
                  </a:solidFill>
                  <a:ea typeface="Nanum Square Round Bold Bold"/>
                </a:rPr>
                <a:t>기획배경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158054"/>
              <a:ext cx="14937998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243762"/>
                  </a:solidFill>
                  <a:ea typeface="Nanum Square Round Bold"/>
                </a:rPr>
                <a:t>개발자로서의 성장을 위한 습관 형성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84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13496" y="1028700"/>
            <a:ext cx="8229600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502996" y="6367890"/>
            <a:ext cx="6108199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502996" y="4766737"/>
            <a:ext cx="6587119" cy="1241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49"/>
              </a:lnSpc>
            </a:pPr>
            <a:r>
              <a:rPr lang="en-US" sz="8499" spc="-84">
                <a:solidFill>
                  <a:srgbClr val="FFFFFF"/>
                </a:solidFill>
                <a:ea typeface="Nanum Square Round Bold Bold"/>
              </a:rPr>
              <a:t>프로젝트 목적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3903876" cy="2145432"/>
            <a:chOff x="0" y="0"/>
            <a:chExt cx="18538501" cy="286057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47625"/>
              <a:ext cx="18538501" cy="1671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349"/>
                </a:lnSpc>
              </a:pPr>
              <a:r>
                <a:rPr lang="en-US" sz="8499" spc="-84">
                  <a:solidFill>
                    <a:srgbClr val="3884FD"/>
                  </a:solidFill>
                  <a:ea typeface="Nanum Square Round Bold Bold"/>
                </a:rPr>
                <a:t>프로젝트 목적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158054"/>
              <a:ext cx="14937998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243762"/>
                  </a:solidFill>
                  <a:ea typeface="Nanum Square Round Bold"/>
                </a:rPr>
                <a:t>좋은 개발자로 성장을 이루게 도와주는 서비스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6336725"/>
            <a:ext cx="4628483" cy="1953964"/>
            <a:chOff x="0" y="0"/>
            <a:chExt cx="6171311" cy="2605285"/>
          </a:xfrm>
        </p:grpSpPr>
        <p:sp>
          <p:nvSpPr>
            <p:cNvPr name="AutoShape 6" id="6"/>
            <p:cNvSpPr/>
            <p:nvPr/>
          </p:nvSpPr>
          <p:spPr>
            <a:xfrm>
              <a:off x="0" y="1076205"/>
              <a:ext cx="6171311" cy="0"/>
            </a:xfrm>
            <a:prstGeom prst="line">
              <a:avLst/>
            </a:prstGeom>
            <a:ln cap="rnd" w="25400">
              <a:solidFill>
                <a:srgbClr val="243762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1422280"/>
              <a:ext cx="6171311" cy="11830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>
                  <a:solidFill>
                    <a:srgbClr val="243762"/>
                  </a:solidFill>
                  <a:ea typeface="Nanum Square Round Bold"/>
                </a:rPr>
                <a:t>그룹원과의 공동 목표</a:t>
              </a:r>
            </a:p>
            <a:p>
              <a:pPr algn="ctr" marL="0" indent="0" lvl="0">
                <a:lnSpc>
                  <a:spcPts val="3600"/>
                </a:lnSpc>
              </a:pPr>
              <a:r>
                <a:rPr lang="en-US" sz="2400">
                  <a:solidFill>
                    <a:srgbClr val="243762"/>
                  </a:solidFill>
                  <a:ea typeface="Nanum Square Round Bold"/>
                </a:rPr>
                <a:t>같이 성공하거나 실패</a:t>
              </a:r>
            </a:p>
          </p:txBody>
        </p:sp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720996" cy="720996"/>
            </a:xfrm>
            <a:prstGeom prst="rect">
              <a:avLst/>
            </a:prstGeom>
          </p:spPr>
        </p:pic>
        <p:sp>
          <p:nvSpPr>
            <p:cNvPr name="TextBox 9" id="9"/>
            <p:cNvSpPr txBox="true"/>
            <p:nvPr/>
          </p:nvSpPr>
          <p:spPr>
            <a:xfrm rot="0">
              <a:off x="815004" y="27123"/>
              <a:ext cx="4657808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243762"/>
                  </a:solidFill>
                  <a:ea typeface="Nanum Square Bold Bold"/>
                </a:rPr>
                <a:t>협업 및 책임감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804794" y="6336725"/>
            <a:ext cx="4653448" cy="1496764"/>
            <a:chOff x="0" y="0"/>
            <a:chExt cx="6204598" cy="1995685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422280"/>
              <a:ext cx="6204598" cy="573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</a:pPr>
              <a:r>
                <a:rPr lang="en-US" sz="2400">
                  <a:solidFill>
                    <a:srgbClr val="243762"/>
                  </a:solidFill>
                  <a:ea typeface="Nanum Square Round Bold"/>
                </a:rPr>
                <a:t>스스로 매일 진행하는 챌린지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827704" y="27123"/>
              <a:ext cx="4657808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243762"/>
                  </a:solidFill>
                  <a:ea typeface="Nanum Square Bold Bold"/>
                </a:rPr>
                <a:t>자기 주도 능력</a:t>
              </a:r>
            </a:p>
          </p:txBody>
        </p:sp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720996" cy="720996"/>
            </a:xfrm>
            <a:prstGeom prst="rect">
              <a:avLst/>
            </a:prstGeom>
          </p:spPr>
        </p:pic>
        <p:sp>
          <p:nvSpPr>
            <p:cNvPr name="AutoShape 14" id="14"/>
            <p:cNvSpPr/>
            <p:nvPr/>
          </p:nvSpPr>
          <p:spPr>
            <a:xfrm>
              <a:off x="0" y="1076205"/>
              <a:ext cx="6171311" cy="0"/>
            </a:xfrm>
            <a:prstGeom prst="line">
              <a:avLst/>
            </a:prstGeom>
            <a:ln cap="rnd" w="25400">
              <a:solidFill>
                <a:srgbClr val="243762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12605852" y="6336725"/>
            <a:ext cx="4653448" cy="2411164"/>
            <a:chOff x="0" y="0"/>
            <a:chExt cx="6204598" cy="3214885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1422280"/>
              <a:ext cx="6204598" cy="17926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>
                  <a:solidFill>
                    <a:srgbClr val="243762"/>
                  </a:solidFill>
                  <a:latin typeface="Nanum Square Round Bold"/>
                </a:rPr>
                <a:t>1일 1알고리즘</a:t>
              </a:r>
            </a:p>
            <a:p>
              <a:pPr algn="ctr">
                <a:lnSpc>
                  <a:spcPts val="3600"/>
                </a:lnSpc>
              </a:pPr>
              <a:r>
                <a:rPr lang="en-US" sz="2400">
                  <a:solidFill>
                    <a:srgbClr val="243762"/>
                  </a:solidFill>
                  <a:latin typeface="Nanum Square Round Bold"/>
                </a:rPr>
                <a:t>1일 1TIL</a:t>
              </a:r>
            </a:p>
            <a:p>
              <a:pPr algn="ctr" marL="0" indent="0" lvl="0">
                <a:lnSpc>
                  <a:spcPts val="3600"/>
                </a:lnSpc>
              </a:pPr>
              <a:r>
                <a:rPr lang="en-US" sz="2400">
                  <a:solidFill>
                    <a:srgbClr val="243762"/>
                  </a:solidFill>
                  <a:latin typeface="Nanum Square Round Bold"/>
                </a:rPr>
                <a:t>CS, 개발 서적, 강의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929304" y="27123"/>
              <a:ext cx="4657808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243762"/>
                  </a:solidFill>
                  <a:ea typeface="Nanum Square Bold Bold"/>
                </a:rPr>
                <a:t>꾸준한 성장</a:t>
              </a:r>
            </a:p>
          </p:txBody>
        </p:sp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720996" cy="720996"/>
            </a:xfrm>
            <a:prstGeom prst="rect">
              <a:avLst/>
            </a:prstGeom>
          </p:spPr>
        </p:pic>
        <p:sp>
          <p:nvSpPr>
            <p:cNvPr name="AutoShape 19" id="19"/>
            <p:cNvSpPr/>
            <p:nvPr/>
          </p:nvSpPr>
          <p:spPr>
            <a:xfrm>
              <a:off x="0" y="1076205"/>
              <a:ext cx="6171311" cy="0"/>
            </a:xfrm>
            <a:prstGeom prst="line">
              <a:avLst/>
            </a:prstGeom>
            <a:ln cap="rnd" w="25400">
              <a:solidFill>
                <a:srgbClr val="243762"/>
              </a:solidFill>
              <a:prstDash val="solid"/>
              <a:headEnd type="none" len="sm" w="sm"/>
              <a:tailEnd type="none" len="sm" w="sm"/>
            </a:ln>
          </p:spPr>
        </p:sp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371711" y="4033819"/>
            <a:ext cx="1942462" cy="1714223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8172769" y="4266914"/>
            <a:ext cx="1942462" cy="1248032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3961345" y="4033819"/>
            <a:ext cx="1942462" cy="1755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84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30289" y="1028700"/>
            <a:ext cx="8229600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502996" y="6367890"/>
            <a:ext cx="6108199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502996" y="4766737"/>
            <a:ext cx="6587119" cy="1241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49"/>
              </a:lnSpc>
            </a:pPr>
            <a:r>
              <a:rPr lang="en-US" sz="8499" spc="-84">
                <a:solidFill>
                  <a:srgbClr val="FFFFFF"/>
                </a:solidFill>
                <a:ea typeface="Nanum Square Round Bold Bold"/>
              </a:rPr>
              <a:t>프로젝트 컨셉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8370464" y="6044362"/>
            <a:ext cx="8467172" cy="0"/>
          </a:xfrm>
          <a:prstGeom prst="line">
            <a:avLst/>
          </a:prstGeom>
          <a:ln cap="flat" w="19050">
            <a:solidFill>
              <a:srgbClr val="2437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320014" y="7669112"/>
            <a:ext cx="3498188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400"/>
              </a:lnSpc>
            </a:pPr>
            <a:r>
              <a:rPr lang="en-US" sz="4500">
                <a:solidFill>
                  <a:srgbClr val="585EFF"/>
                </a:solidFill>
                <a:ea typeface="Nanum Square Bold Bold"/>
              </a:rPr>
              <a:t>꾸준한 성장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3393598" y="1597528"/>
            <a:ext cx="3498188" cy="1454458"/>
            <a:chOff x="0" y="0"/>
            <a:chExt cx="4664251" cy="193927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4664251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3200">
                  <a:solidFill>
                    <a:srgbClr val="243762"/>
                  </a:solidFill>
                  <a:ea typeface="Nanum Square Bold Bold"/>
                </a:rPr>
                <a:t>매일 쌓이는 경험치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801146"/>
              <a:ext cx="4664251" cy="1135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3884FD"/>
                  </a:solidFill>
                  <a:ea typeface="Nanum Square Bold Bold"/>
                </a:rPr>
                <a:t>랭킹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320014" y="3640899"/>
            <a:ext cx="3498188" cy="1503068"/>
            <a:chOff x="0" y="0"/>
            <a:chExt cx="4664251" cy="2004091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"/>
              <a:ext cx="4664251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840"/>
                </a:lnSpc>
              </a:pPr>
              <a:r>
                <a:rPr lang="en-US" sz="3200">
                  <a:solidFill>
                    <a:srgbClr val="243762"/>
                  </a:solidFill>
                  <a:ea typeface="Nanum Square Bold Bold"/>
                </a:rPr>
                <a:t>챌린지 보상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865959"/>
              <a:ext cx="4664251" cy="1135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3884FD"/>
                  </a:solidFill>
                  <a:ea typeface="Nanum Square Bold Bold"/>
                </a:rPr>
                <a:t>다양한 뱃지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393598" y="5662713"/>
            <a:ext cx="3498188" cy="1503068"/>
            <a:chOff x="0" y="0"/>
            <a:chExt cx="4664251" cy="2004091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9525"/>
              <a:ext cx="4664251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3200">
                  <a:solidFill>
                    <a:srgbClr val="243762"/>
                  </a:solidFill>
                  <a:ea typeface="Nanum Square Bold Bold"/>
                </a:rPr>
                <a:t>객관화된 시각요소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865959"/>
              <a:ext cx="4664251" cy="1135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3884FD"/>
                  </a:solidFill>
                  <a:ea typeface="Nanum Square Bold Bold"/>
                </a:rPr>
                <a:t>스트릭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 rot="0">
            <a:off x="12599287" y="1815538"/>
            <a:ext cx="493897" cy="0"/>
          </a:xfrm>
          <a:prstGeom prst="line">
            <a:avLst/>
          </a:prstGeom>
          <a:ln cap="rnd" w="19050">
            <a:solidFill>
              <a:srgbClr val="243762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4" id="14"/>
          <p:cNvSpPr/>
          <p:nvPr/>
        </p:nvSpPr>
        <p:spPr>
          <a:xfrm rot="0">
            <a:off x="12105390" y="3855331"/>
            <a:ext cx="493897" cy="0"/>
          </a:xfrm>
          <a:prstGeom prst="line">
            <a:avLst/>
          </a:prstGeom>
          <a:ln cap="rnd" w="19050">
            <a:solidFill>
              <a:srgbClr val="243762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rot="0">
            <a:off x="12608812" y="5885485"/>
            <a:ext cx="484372" cy="0"/>
          </a:xfrm>
          <a:prstGeom prst="line">
            <a:avLst/>
          </a:prstGeom>
          <a:ln cap="rnd" w="19050">
            <a:solidFill>
              <a:srgbClr val="243762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6" id="16"/>
          <p:cNvSpPr/>
          <p:nvPr/>
        </p:nvSpPr>
        <p:spPr>
          <a:xfrm rot="0">
            <a:off x="12105390" y="7934803"/>
            <a:ext cx="493897" cy="0"/>
          </a:xfrm>
          <a:prstGeom prst="line">
            <a:avLst/>
          </a:prstGeom>
          <a:ln cap="rnd" w="19050">
            <a:solidFill>
              <a:srgbClr val="243762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1028700" y="3147118"/>
            <a:ext cx="6845166" cy="1221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60"/>
              </a:lnSpc>
            </a:pPr>
            <a:r>
              <a:rPr lang="en-US" sz="8000" spc="-80">
                <a:solidFill>
                  <a:srgbClr val="3884FD"/>
                </a:solidFill>
                <a:ea typeface="Nanum Square Round Bold Bold"/>
              </a:rPr>
              <a:t>프로젝트 컨셉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5596038"/>
            <a:ext cx="5820947" cy="2233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243762"/>
                </a:solidFill>
                <a:ea typeface="Nanum Square Round Bold Bold"/>
              </a:rPr>
              <a:t>하루 하루 성장하는 내 자신을 확인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243762"/>
                </a:solidFill>
                <a:ea typeface="Nanum Square Round Bold Bold"/>
              </a:rPr>
              <a:t>재미를 통한 꾸준한 성장 강화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243762"/>
                </a:solidFill>
                <a:ea typeface="Nanum Square Round Bold Bold"/>
              </a:rPr>
              <a:t>시각적 요소로 </a:t>
            </a:r>
          </a:p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43762"/>
                </a:solidFill>
                <a:ea typeface="Nanum Square Round Bold Bold"/>
              </a:rPr>
              <a:t>이룬 것, 필요한 것 확인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688243" y="4266558"/>
            <a:ext cx="821672" cy="877409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758035" y="2192417"/>
            <a:ext cx="769314" cy="859569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527349" y="6437938"/>
            <a:ext cx="1018464" cy="616171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425378" y="8583512"/>
            <a:ext cx="2193866" cy="3629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84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02996" y="4047331"/>
            <a:ext cx="6372250" cy="2192337"/>
            <a:chOff x="0" y="0"/>
            <a:chExt cx="8496333" cy="292311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220595"/>
              <a:ext cx="7878602" cy="7076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47625"/>
              <a:ext cx="8496333" cy="1671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349"/>
                </a:lnSpc>
              </a:pPr>
              <a:r>
                <a:rPr lang="en-US" sz="8499" spc="-84">
                  <a:solidFill>
                    <a:srgbClr val="FFFFFF"/>
                  </a:solidFill>
                  <a:ea typeface="Nanum Square Round Bold Bold"/>
                </a:rPr>
                <a:t>프로젝트 소개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771195" y="2613635"/>
            <a:ext cx="7144038" cy="580615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DAFjOuFHkmA</dc:identifier>
  <dcterms:modified xsi:type="dcterms:W3CDTF">2011-08-01T06:04:30Z</dcterms:modified>
  <cp:revision>1</cp:revision>
  <dc:title>66days 자율</dc:title>
</cp:coreProperties>
</file>